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82" r:id="rId5"/>
    <p:sldId id="258" r:id="rId6"/>
    <p:sldId id="260" r:id="rId7"/>
    <p:sldId id="261" r:id="rId8"/>
    <p:sldId id="262" r:id="rId9"/>
    <p:sldId id="263" r:id="rId10"/>
    <p:sldId id="264" r:id="rId11"/>
    <p:sldId id="265" r:id="rId12"/>
    <p:sldId id="266" r:id="rId13"/>
    <p:sldId id="268" r:id="rId14"/>
    <p:sldId id="281" r:id="rId15"/>
    <p:sldId id="267" r:id="rId16"/>
    <p:sldId id="274" r:id="rId17"/>
    <p:sldId id="277" r:id="rId18"/>
    <p:sldId id="278" r:id="rId19"/>
    <p:sldId id="276" r:id="rId20"/>
    <p:sldId id="275" r:id="rId21"/>
    <p:sldId id="280" r:id="rId22"/>
    <p:sldId id="270" r:id="rId23"/>
    <p:sldId id="271" r:id="rId24"/>
    <p:sldId id="272" r:id="rId25"/>
    <p:sldId id="273"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41"/>
    <p:restoredTop sz="94628"/>
  </p:normalViewPr>
  <p:slideViewPr>
    <p:cSldViewPr snapToGrid="0">
      <p:cViewPr varScale="1">
        <p:scale>
          <a:sx n="75" d="100"/>
          <a:sy n="75" d="100"/>
        </p:scale>
        <p:origin x="38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E399-2070-00DD-8DE0-18EB3D9FC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CFF3BD-0E98-A1A1-F162-AE25F1062E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15C7C-DB8F-4647-1A19-961CEE3B3C4F}"/>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86470472-100E-346E-7119-97F1908FE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4B4E-24A2-203E-7E13-269660B47BEC}"/>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3912306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47F1-29D7-4B9A-D428-D408A2B05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01CC81-9575-9171-F618-A7478CAE71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24C99-EE44-2AE8-7AC3-02EE7D01DECE}"/>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F4AE4E45-130A-1151-0D78-53DCCFE31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3BAF8-66F6-8987-B801-37DC20B22F0B}"/>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3555586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0331C-6886-DFA2-A341-687759FE6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AFEBAC-87E3-A557-B3FD-F14DEE3B18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6DE26-BC77-992B-EEDD-F44875919D06}"/>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B3C2B580-B3B5-E8F2-ED6D-F780EAF22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273C8-3882-F79A-9B89-C7523150DB18}"/>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141484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EE0F-D864-A247-1C55-1D3122B4D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54E5C-3312-47CE-F8BE-89D90BAF3C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6CB29-3BE9-865E-DCC1-F313EBA686C3}"/>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2E7D939C-5A81-10D5-B674-3FF24627B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A518D-0223-DBE4-274B-4D85793524AF}"/>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244429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FE19-BAA7-8B47-DF28-F745F30DF9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C95985-A72B-8A6F-42FB-02DAE5D57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C53D08-0DAE-01E9-4E70-A3B7CF1DB6F3}"/>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29389729-40D1-CEE7-3BF3-A5C4F4D54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65F7-92E6-C996-4CCA-661C922C5DF0}"/>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88100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778D8-0C08-25F8-8C64-F14FB505BC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A077E2-9D02-8AAD-EF89-47A3E786B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294613-77EC-ED0E-CD42-8AAABB53C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3EC5DF-3DC6-42AF-47BD-80AFC55A9BCC}"/>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6" name="Footer Placeholder 5">
            <a:extLst>
              <a:ext uri="{FF2B5EF4-FFF2-40B4-BE49-F238E27FC236}">
                <a16:creationId xmlns:a16="http://schemas.microsoft.com/office/drawing/2014/main" id="{BB39A7F3-EB70-2F25-F620-3D25E92231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35559-22A2-5FE7-06B5-2D3E9C65AAC7}"/>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26806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49EE-A6C7-702F-4E34-3B81A7B91C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05F87A-1B64-3407-530C-B2150115F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00E05-BD2A-3FF6-16B3-ADD321BBA3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7BCD47-D427-65E2-9B59-DF39BBA183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720C54-ACF0-AB8F-773A-0C30A32CA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06645-88DF-2A19-1851-0F96CF9AABE6}"/>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8" name="Footer Placeholder 7">
            <a:extLst>
              <a:ext uri="{FF2B5EF4-FFF2-40B4-BE49-F238E27FC236}">
                <a16:creationId xmlns:a16="http://schemas.microsoft.com/office/drawing/2014/main" id="{FE90AAFD-24B2-2E15-322C-F5E6C50A9D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BF72F8-59E6-E2ED-CAFF-27C9AB8D35B0}"/>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27375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F477-0BB0-6763-7CEA-3A058E5787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850E0-C9C0-5F40-A08B-49CF0B6AAC9B}"/>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4" name="Footer Placeholder 3">
            <a:extLst>
              <a:ext uri="{FF2B5EF4-FFF2-40B4-BE49-F238E27FC236}">
                <a16:creationId xmlns:a16="http://schemas.microsoft.com/office/drawing/2014/main" id="{195403A7-E192-FCAC-C437-FEB105B27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8C56FB-177F-3D63-5AB6-7B2F794367A9}"/>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926737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A0831E-4486-E783-DC5F-7F18E49E7C7B}"/>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3" name="Footer Placeholder 2">
            <a:extLst>
              <a:ext uri="{FF2B5EF4-FFF2-40B4-BE49-F238E27FC236}">
                <a16:creationId xmlns:a16="http://schemas.microsoft.com/office/drawing/2014/main" id="{B8EA1D27-F3E2-9571-42E3-8BAFBAFD32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63C2B-97B8-82FE-BC5A-9FC1C13A83BA}"/>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3628983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86DE-1CC5-2802-D81F-C1FE940FC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13BF10-E9A6-B2B5-686E-E22F6D1E7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B44EB-BB41-3F89-ADD9-E32C911A7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C3916-2BCF-9677-9314-AF332B49E480}"/>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6" name="Footer Placeholder 5">
            <a:extLst>
              <a:ext uri="{FF2B5EF4-FFF2-40B4-BE49-F238E27FC236}">
                <a16:creationId xmlns:a16="http://schemas.microsoft.com/office/drawing/2014/main" id="{E83DD690-0F21-5C4F-E188-C2744FD8D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D565A-0B33-46F0-E824-EB8B79C08B6C}"/>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145724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7224-C204-797C-65E9-6D9C28C5D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0F510-B261-F28D-936B-0E012D2B84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3E4876-1801-4834-1D76-1BB44DBCB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0B669-C117-DA6E-BBCD-D4BA3B49D6F4}"/>
              </a:ext>
            </a:extLst>
          </p:cNvPr>
          <p:cNvSpPr>
            <a:spLocks noGrp="1"/>
          </p:cNvSpPr>
          <p:nvPr>
            <p:ph type="dt" sz="half" idx="10"/>
          </p:nvPr>
        </p:nvSpPr>
        <p:spPr/>
        <p:txBody>
          <a:bodyPr/>
          <a:lstStyle/>
          <a:p>
            <a:fld id="{798E1DA3-37B3-1E4B-9E24-5AA842164410}" type="datetimeFigureOut">
              <a:rPr lang="en-US" smtClean="0"/>
              <a:t>1/31/2024</a:t>
            </a:fld>
            <a:endParaRPr lang="en-US"/>
          </a:p>
        </p:txBody>
      </p:sp>
      <p:sp>
        <p:nvSpPr>
          <p:cNvPr id="6" name="Footer Placeholder 5">
            <a:extLst>
              <a:ext uri="{FF2B5EF4-FFF2-40B4-BE49-F238E27FC236}">
                <a16:creationId xmlns:a16="http://schemas.microsoft.com/office/drawing/2014/main" id="{FC86CCC8-EB79-7607-B1FE-29B24100E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20E40-F619-86C5-5772-51667C669AC3}"/>
              </a:ext>
            </a:extLst>
          </p:cNvPr>
          <p:cNvSpPr>
            <a:spLocks noGrp="1"/>
          </p:cNvSpPr>
          <p:nvPr>
            <p:ph type="sldNum" sz="quarter" idx="12"/>
          </p:nvPr>
        </p:nvSpPr>
        <p:spPr/>
        <p:txBody>
          <a:bodyPr/>
          <a:lstStyle/>
          <a:p>
            <a:fld id="{1E1027C1-A705-A448-BAE2-4FB0901AEA57}" type="slidenum">
              <a:rPr lang="en-US" smtClean="0"/>
              <a:t>‹#›</a:t>
            </a:fld>
            <a:endParaRPr lang="en-US"/>
          </a:p>
        </p:txBody>
      </p:sp>
    </p:spTree>
    <p:extLst>
      <p:ext uri="{BB962C8B-B14F-4D97-AF65-F5344CB8AC3E}">
        <p14:creationId xmlns:p14="http://schemas.microsoft.com/office/powerpoint/2010/main" val="48336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ECE18-939F-AC7D-3435-0C9DD3681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499E08-E2AB-95C2-2FF7-A5031D2BC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E7BAC-FD61-DDD8-50C1-D5654B2E1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E1DA3-37B3-1E4B-9E24-5AA842164410}" type="datetimeFigureOut">
              <a:rPr lang="en-US" smtClean="0"/>
              <a:t>1/31/2024</a:t>
            </a:fld>
            <a:endParaRPr lang="en-US"/>
          </a:p>
        </p:txBody>
      </p:sp>
      <p:sp>
        <p:nvSpPr>
          <p:cNvPr id="5" name="Footer Placeholder 4">
            <a:extLst>
              <a:ext uri="{FF2B5EF4-FFF2-40B4-BE49-F238E27FC236}">
                <a16:creationId xmlns:a16="http://schemas.microsoft.com/office/drawing/2014/main" id="{194CA8C2-1A8C-7E0B-AB46-CFF8164CF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3F5014-D5AB-C609-462F-724BD6605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027C1-A705-A448-BAE2-4FB0901AEA57}" type="slidenum">
              <a:rPr lang="en-US" smtClean="0"/>
              <a:t>‹#›</a:t>
            </a:fld>
            <a:endParaRPr lang="en-US"/>
          </a:p>
        </p:txBody>
      </p:sp>
    </p:spTree>
    <p:extLst>
      <p:ext uri="{BB962C8B-B14F-4D97-AF65-F5344CB8AC3E}">
        <p14:creationId xmlns:p14="http://schemas.microsoft.com/office/powerpoint/2010/main" val="1354710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0F74-A1EB-2E7A-7EBB-63CF6C8DCC10}"/>
              </a:ext>
            </a:extLst>
          </p:cNvPr>
          <p:cNvSpPr>
            <a:spLocks noGrp="1"/>
          </p:cNvSpPr>
          <p:nvPr>
            <p:ph type="ctrTitle"/>
          </p:nvPr>
        </p:nvSpPr>
        <p:spPr/>
        <p:txBody>
          <a:bodyPr/>
          <a:lstStyle/>
          <a:p>
            <a:r>
              <a:rPr lang="en-US" dirty="0"/>
              <a:t>TA Session</a:t>
            </a:r>
          </a:p>
        </p:txBody>
      </p:sp>
      <p:sp>
        <p:nvSpPr>
          <p:cNvPr id="3" name="Subtitle 2">
            <a:extLst>
              <a:ext uri="{FF2B5EF4-FFF2-40B4-BE49-F238E27FC236}">
                <a16:creationId xmlns:a16="http://schemas.microsoft.com/office/drawing/2014/main" id="{2726343D-8303-3ED1-6958-DB2AA9BC35E2}"/>
              </a:ext>
            </a:extLst>
          </p:cNvPr>
          <p:cNvSpPr>
            <a:spLocks noGrp="1"/>
          </p:cNvSpPr>
          <p:nvPr>
            <p:ph type="subTitle" idx="1"/>
          </p:nvPr>
        </p:nvSpPr>
        <p:spPr/>
        <p:txBody>
          <a:bodyPr/>
          <a:lstStyle/>
          <a:p>
            <a:r>
              <a:rPr lang="en-US" dirty="0"/>
              <a:t>2.1.24</a:t>
            </a:r>
          </a:p>
          <a:p>
            <a:r>
              <a:rPr lang="en-US" dirty="0"/>
              <a:t>Review for PS1</a:t>
            </a:r>
          </a:p>
        </p:txBody>
      </p:sp>
      <p:sp>
        <p:nvSpPr>
          <p:cNvPr id="4" name="TextBox 3">
            <a:extLst>
              <a:ext uri="{FF2B5EF4-FFF2-40B4-BE49-F238E27FC236}">
                <a16:creationId xmlns:a16="http://schemas.microsoft.com/office/drawing/2014/main" id="{428DF417-393B-1B98-C3EA-13E8E9D05A77}"/>
              </a:ext>
            </a:extLst>
          </p:cNvPr>
          <p:cNvSpPr txBox="1"/>
          <p:nvPr/>
        </p:nvSpPr>
        <p:spPr>
          <a:xfrm>
            <a:off x="498502" y="6118412"/>
            <a:ext cx="5325035" cy="369332"/>
          </a:xfrm>
          <a:prstGeom prst="rect">
            <a:avLst/>
          </a:prstGeom>
          <a:noFill/>
        </p:spPr>
        <p:txBody>
          <a:bodyPr wrap="square" rtlCol="0">
            <a:spAutoFit/>
          </a:bodyPr>
          <a:lstStyle/>
          <a:p>
            <a:r>
              <a:rPr lang="en-US" dirty="0"/>
              <a:t>Drawn from slides by Dr. Corcoran &amp; Dr. Osorio</a:t>
            </a:r>
          </a:p>
        </p:txBody>
      </p:sp>
    </p:spTree>
    <p:extLst>
      <p:ext uri="{BB962C8B-B14F-4D97-AF65-F5344CB8AC3E}">
        <p14:creationId xmlns:p14="http://schemas.microsoft.com/office/powerpoint/2010/main" val="231320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9190-9B58-F5AB-3925-D427FA5EA276}"/>
              </a:ext>
            </a:extLst>
          </p:cNvPr>
          <p:cNvSpPr>
            <a:spLocks noGrp="1"/>
          </p:cNvSpPr>
          <p:nvPr>
            <p:ph type="title"/>
          </p:nvPr>
        </p:nvSpPr>
        <p:spPr/>
        <p:txBody>
          <a:bodyPr/>
          <a:lstStyle/>
          <a:p>
            <a:r>
              <a:rPr lang="en-US" dirty="0"/>
              <a:t>Sampling Distribution of the Mean (Average)</a:t>
            </a:r>
          </a:p>
        </p:txBody>
      </p:sp>
      <p:pic>
        <p:nvPicPr>
          <p:cNvPr id="5" name="Content Placeholder 4">
            <a:extLst>
              <a:ext uri="{FF2B5EF4-FFF2-40B4-BE49-F238E27FC236}">
                <a16:creationId xmlns:a16="http://schemas.microsoft.com/office/drawing/2014/main" id="{07A4ABC2-3664-9139-4ED0-7490315EC369}"/>
              </a:ext>
            </a:extLst>
          </p:cNvPr>
          <p:cNvPicPr>
            <a:picLocks noGrp="1" noChangeAspect="1"/>
          </p:cNvPicPr>
          <p:nvPr>
            <p:ph idx="1"/>
          </p:nvPr>
        </p:nvPicPr>
        <p:blipFill rotWithShape="1">
          <a:blip r:embed="rId2"/>
          <a:srcRect l="40718" t="38002" r="4996" b="6062"/>
          <a:stretch/>
        </p:blipFill>
        <p:spPr>
          <a:xfrm>
            <a:off x="2157984" y="1472675"/>
            <a:ext cx="7876032" cy="5072016"/>
          </a:xfrm>
        </p:spPr>
      </p:pic>
    </p:spTree>
    <p:extLst>
      <p:ext uri="{BB962C8B-B14F-4D97-AF65-F5344CB8AC3E}">
        <p14:creationId xmlns:p14="http://schemas.microsoft.com/office/powerpoint/2010/main" val="1219743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C5A59-4637-5E61-DC3F-2FC21FBD41C1}"/>
              </a:ext>
            </a:extLst>
          </p:cNvPr>
          <p:cNvPicPr>
            <a:picLocks noGrp="1" noChangeAspect="1"/>
          </p:cNvPicPr>
          <p:nvPr>
            <p:ph idx="1"/>
          </p:nvPr>
        </p:nvPicPr>
        <p:blipFill rotWithShape="1">
          <a:blip r:embed="rId2"/>
          <a:srcRect l="39843" t="28372" r="4644" b="4382"/>
          <a:stretch/>
        </p:blipFill>
        <p:spPr>
          <a:xfrm>
            <a:off x="2130552" y="273607"/>
            <a:ext cx="7930896" cy="6004465"/>
          </a:xfrm>
        </p:spPr>
      </p:pic>
    </p:spTree>
    <p:extLst>
      <p:ext uri="{BB962C8B-B14F-4D97-AF65-F5344CB8AC3E}">
        <p14:creationId xmlns:p14="http://schemas.microsoft.com/office/powerpoint/2010/main" val="363090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9FE771-35F8-03B5-FAFE-CF95A446AC57}"/>
              </a:ext>
            </a:extLst>
          </p:cNvPr>
          <p:cNvPicPr>
            <a:picLocks noGrp="1" noChangeAspect="1"/>
          </p:cNvPicPr>
          <p:nvPr>
            <p:ph idx="1"/>
          </p:nvPr>
        </p:nvPicPr>
        <p:blipFill rotWithShape="1">
          <a:blip r:embed="rId2"/>
          <a:srcRect l="38835" t="27669" r="3817" b="23438"/>
          <a:stretch/>
        </p:blipFill>
        <p:spPr>
          <a:xfrm>
            <a:off x="187904" y="248515"/>
            <a:ext cx="7658100" cy="4080600"/>
          </a:xfrm>
        </p:spPr>
      </p:pic>
      <p:pic>
        <p:nvPicPr>
          <p:cNvPr id="9" name="Picture 8">
            <a:extLst>
              <a:ext uri="{FF2B5EF4-FFF2-40B4-BE49-F238E27FC236}">
                <a16:creationId xmlns:a16="http://schemas.microsoft.com/office/drawing/2014/main" id="{4162C017-75F1-83A2-76E7-115305CE3904}"/>
              </a:ext>
            </a:extLst>
          </p:cNvPr>
          <p:cNvPicPr>
            <a:picLocks noChangeAspect="1"/>
          </p:cNvPicPr>
          <p:nvPr/>
        </p:nvPicPr>
        <p:blipFill rotWithShape="1">
          <a:blip r:embed="rId3"/>
          <a:srcRect l="39767" t="43234" r="1471" b="14707"/>
          <a:stretch/>
        </p:blipFill>
        <p:spPr>
          <a:xfrm>
            <a:off x="5999618" y="3557589"/>
            <a:ext cx="6004478" cy="2686050"/>
          </a:xfrm>
          <a:prstGeom prst="rect">
            <a:avLst/>
          </a:prstGeom>
        </p:spPr>
      </p:pic>
    </p:spTree>
    <p:extLst>
      <p:ext uri="{BB962C8B-B14F-4D97-AF65-F5344CB8AC3E}">
        <p14:creationId xmlns:p14="http://schemas.microsoft.com/office/powerpoint/2010/main" val="181025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80BC-7CB5-0C23-35D2-1F26013EF801}"/>
              </a:ext>
            </a:extLst>
          </p:cNvPr>
          <p:cNvSpPr>
            <a:spLocks noGrp="1"/>
          </p:cNvSpPr>
          <p:nvPr>
            <p:ph type="title"/>
          </p:nvPr>
        </p:nvSpPr>
        <p:spPr>
          <a:xfrm>
            <a:off x="838200" y="365126"/>
            <a:ext cx="10515600" cy="993028"/>
          </a:xfrm>
        </p:spPr>
        <p:txBody>
          <a:bodyPr/>
          <a:lstStyle/>
          <a:p>
            <a:r>
              <a:rPr lang="en-US" dirty="0"/>
              <a:t>Practice Example – Confidence Intervals</a:t>
            </a:r>
          </a:p>
        </p:txBody>
      </p:sp>
      <p:sp>
        <p:nvSpPr>
          <p:cNvPr id="3" name="Content Placeholder 2">
            <a:extLst>
              <a:ext uri="{FF2B5EF4-FFF2-40B4-BE49-F238E27FC236}">
                <a16:creationId xmlns:a16="http://schemas.microsoft.com/office/drawing/2014/main" id="{50BDED46-470E-B8D2-D2CE-670352D5AA90}"/>
              </a:ext>
            </a:extLst>
          </p:cNvPr>
          <p:cNvSpPr>
            <a:spLocks noGrp="1"/>
          </p:cNvSpPr>
          <p:nvPr>
            <p:ph idx="1"/>
          </p:nvPr>
        </p:nvSpPr>
        <p:spPr>
          <a:xfrm>
            <a:off x="838200" y="1358154"/>
            <a:ext cx="10515600" cy="4818809"/>
          </a:xfrm>
        </p:spPr>
        <p:txBody>
          <a:bodyPr>
            <a:normAutofit lnSpcReduction="10000"/>
          </a:bodyPr>
          <a:lstStyle/>
          <a:p>
            <a:pPr marL="0" indent="0">
              <a:buNone/>
            </a:pPr>
            <a:r>
              <a:rPr lang="en-US" dirty="0"/>
              <a:t>We are interested in the average years of education for adults in urban areas. We randomly sampled 100 adults and calculated a sample average of 10 years of education and a standard deviation of 2.5 years.</a:t>
            </a:r>
          </a:p>
          <a:p>
            <a:pPr marL="0" indent="0">
              <a:buNone/>
            </a:pPr>
            <a:endParaRPr lang="en-US" sz="500" dirty="0"/>
          </a:p>
          <a:p>
            <a:pPr marL="514350" indent="-514350">
              <a:buAutoNum type="arabicPeriod"/>
            </a:pPr>
            <a:r>
              <a:rPr lang="en-US" dirty="0"/>
              <a:t>Calculate a 95% confidence interval for the average years of education for all adults in urban areas.</a:t>
            </a:r>
          </a:p>
          <a:p>
            <a:pPr marL="514350" indent="-514350">
              <a:buAutoNum type="arabicPeriod"/>
            </a:pPr>
            <a:r>
              <a:rPr lang="en-US" dirty="0"/>
              <a:t>How would our confidence interval change if we sampled 200 adults instead of 100?</a:t>
            </a:r>
          </a:p>
          <a:p>
            <a:pPr marL="514350" indent="-514350">
              <a:buAutoNum type="arabicPeriod"/>
            </a:pPr>
            <a:r>
              <a:rPr lang="en-US" dirty="0"/>
              <a:t>How would our confidence interval change if the sample average was 12 years instead of 10 years?</a:t>
            </a:r>
          </a:p>
          <a:p>
            <a:pPr marL="514350" indent="-514350">
              <a:buAutoNum type="arabicPeriod"/>
            </a:pPr>
            <a:r>
              <a:rPr lang="en-US" dirty="0"/>
              <a:t>How would our confidence interval change if we used a 90% confidence level instead of 95%?</a:t>
            </a:r>
          </a:p>
        </p:txBody>
      </p:sp>
    </p:spTree>
    <p:extLst>
      <p:ext uri="{BB962C8B-B14F-4D97-AF65-F5344CB8AC3E}">
        <p14:creationId xmlns:p14="http://schemas.microsoft.com/office/powerpoint/2010/main" val="2686767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9F04-A163-87B0-6EEF-C857E24EA5BF}"/>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DB53DADD-BB8F-513A-8650-3321D03B45DC}"/>
              </a:ext>
            </a:extLst>
          </p:cNvPr>
          <p:cNvSpPr>
            <a:spLocks noGrp="1"/>
          </p:cNvSpPr>
          <p:nvPr>
            <p:ph idx="1"/>
          </p:nvPr>
        </p:nvSpPr>
        <p:spPr/>
        <p:txBody>
          <a:bodyPr>
            <a:normAutofit fontScale="85000" lnSpcReduction="10000"/>
          </a:bodyPr>
          <a:lstStyle/>
          <a:p>
            <a:pPr marL="0" indent="0">
              <a:lnSpc>
                <a:spcPct val="200000"/>
              </a:lnSpc>
              <a:buNone/>
            </a:pPr>
            <a:r>
              <a:rPr lang="en-US" sz="3600" dirty="0"/>
              <a:t>1.  10 +/- 1.96 *  2.5/sqrt(100)  -&gt; 10 +/-  0.25 -&gt; (9.75, 10.25)</a:t>
            </a:r>
          </a:p>
          <a:p>
            <a:pPr marL="0" indent="0">
              <a:lnSpc>
                <a:spcPct val="200000"/>
              </a:lnSpc>
              <a:buNone/>
            </a:pPr>
            <a:r>
              <a:rPr lang="en-US" sz="3600" dirty="0"/>
              <a:t>2. Narrower, same center</a:t>
            </a:r>
          </a:p>
          <a:p>
            <a:pPr marL="0" indent="0">
              <a:lnSpc>
                <a:spcPct val="200000"/>
              </a:lnSpc>
              <a:buNone/>
            </a:pPr>
            <a:r>
              <a:rPr lang="en-US" sz="3600" dirty="0"/>
              <a:t>3. Same width, shifted center</a:t>
            </a:r>
          </a:p>
          <a:p>
            <a:pPr marL="0" indent="0">
              <a:lnSpc>
                <a:spcPct val="200000"/>
              </a:lnSpc>
              <a:buNone/>
            </a:pPr>
            <a:r>
              <a:rPr lang="en-US" sz="3600" dirty="0"/>
              <a:t>4. Narrower, same center</a:t>
            </a:r>
          </a:p>
        </p:txBody>
      </p:sp>
    </p:spTree>
    <p:extLst>
      <p:ext uri="{BB962C8B-B14F-4D97-AF65-F5344CB8AC3E}">
        <p14:creationId xmlns:p14="http://schemas.microsoft.com/office/powerpoint/2010/main" val="7079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FAE9291-044B-9C29-AC7F-D9425E95512B}"/>
              </a:ext>
            </a:extLst>
          </p:cNvPr>
          <p:cNvPicPr>
            <a:picLocks noGrp="1" noChangeAspect="1"/>
          </p:cNvPicPr>
          <p:nvPr>
            <p:ph idx="1"/>
          </p:nvPr>
        </p:nvPicPr>
        <p:blipFill rotWithShape="1">
          <a:blip r:embed="rId2"/>
          <a:srcRect l="37867" t="28592" r="4157" b="6564"/>
          <a:stretch/>
        </p:blipFill>
        <p:spPr>
          <a:xfrm>
            <a:off x="1654447" y="324224"/>
            <a:ext cx="8883106" cy="6209551"/>
          </a:xfrm>
        </p:spPr>
      </p:pic>
    </p:spTree>
    <p:extLst>
      <p:ext uri="{BB962C8B-B14F-4D97-AF65-F5344CB8AC3E}">
        <p14:creationId xmlns:p14="http://schemas.microsoft.com/office/powerpoint/2010/main" val="216420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AE7416-F8ED-B81A-E8B0-BDF7BC62E1F0}"/>
              </a:ext>
            </a:extLst>
          </p:cNvPr>
          <p:cNvPicPr>
            <a:picLocks noChangeAspect="1"/>
          </p:cNvPicPr>
          <p:nvPr/>
        </p:nvPicPr>
        <p:blipFill rotWithShape="1">
          <a:blip r:embed="rId2"/>
          <a:srcRect l="38226" t="39531" r="3809" b="6229"/>
          <a:stretch/>
        </p:blipFill>
        <p:spPr>
          <a:xfrm>
            <a:off x="1084217" y="402203"/>
            <a:ext cx="10234491" cy="5985534"/>
          </a:xfrm>
          <a:prstGeom prst="rect">
            <a:avLst/>
          </a:prstGeom>
        </p:spPr>
      </p:pic>
    </p:spTree>
    <p:extLst>
      <p:ext uri="{BB962C8B-B14F-4D97-AF65-F5344CB8AC3E}">
        <p14:creationId xmlns:p14="http://schemas.microsoft.com/office/powerpoint/2010/main" val="108904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105F86-CF05-DC68-F3C5-EE368DBBACEB}"/>
              </a:ext>
            </a:extLst>
          </p:cNvPr>
          <p:cNvPicPr>
            <a:picLocks noGrp="1" noChangeAspect="1"/>
          </p:cNvPicPr>
          <p:nvPr>
            <p:ph idx="1"/>
          </p:nvPr>
        </p:nvPicPr>
        <p:blipFill rotWithShape="1">
          <a:blip r:embed="rId2"/>
          <a:srcRect l="29848" t="19542" r="13753" b="31940"/>
          <a:stretch/>
        </p:blipFill>
        <p:spPr>
          <a:xfrm>
            <a:off x="1131166" y="759552"/>
            <a:ext cx="9929668" cy="5338896"/>
          </a:xfrm>
        </p:spPr>
      </p:pic>
    </p:spTree>
    <p:extLst>
      <p:ext uri="{BB962C8B-B14F-4D97-AF65-F5344CB8AC3E}">
        <p14:creationId xmlns:p14="http://schemas.microsoft.com/office/powerpoint/2010/main" val="165017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DBD983-F036-9C92-8DA7-AB5A92D2D7BE}"/>
              </a:ext>
            </a:extLst>
          </p:cNvPr>
          <p:cNvPicPr>
            <a:picLocks noGrp="1" noChangeAspect="1"/>
          </p:cNvPicPr>
          <p:nvPr>
            <p:ph idx="1"/>
          </p:nvPr>
        </p:nvPicPr>
        <p:blipFill rotWithShape="1">
          <a:blip r:embed="rId2"/>
          <a:srcRect l="30814" t="24178" r="13174" b="13088"/>
          <a:stretch/>
        </p:blipFill>
        <p:spPr>
          <a:xfrm>
            <a:off x="2052278" y="598394"/>
            <a:ext cx="8087444" cy="5661211"/>
          </a:xfrm>
        </p:spPr>
      </p:pic>
    </p:spTree>
    <p:extLst>
      <p:ext uri="{BB962C8B-B14F-4D97-AF65-F5344CB8AC3E}">
        <p14:creationId xmlns:p14="http://schemas.microsoft.com/office/powerpoint/2010/main" val="3690875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3D68DA-6A98-0047-CB35-E9A71F026D6D}"/>
              </a:ext>
            </a:extLst>
          </p:cNvPr>
          <p:cNvPicPr>
            <a:picLocks noGrp="1" noChangeAspect="1"/>
          </p:cNvPicPr>
          <p:nvPr>
            <p:ph idx="1"/>
          </p:nvPr>
        </p:nvPicPr>
        <p:blipFill rotWithShape="1">
          <a:blip r:embed="rId2"/>
          <a:srcRect l="32166" t="17687" r="12787" b="15871"/>
          <a:stretch/>
        </p:blipFill>
        <p:spPr>
          <a:xfrm>
            <a:off x="2082053" y="400933"/>
            <a:ext cx="8027893" cy="6056133"/>
          </a:xfrm>
        </p:spPr>
      </p:pic>
    </p:spTree>
    <p:extLst>
      <p:ext uri="{BB962C8B-B14F-4D97-AF65-F5344CB8AC3E}">
        <p14:creationId xmlns:p14="http://schemas.microsoft.com/office/powerpoint/2010/main" val="47351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8FA8-3C46-1198-A2E6-C4F418938B1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B8762BD-8181-042C-A2B5-3CD8DBBC5D45}"/>
              </a:ext>
            </a:extLst>
          </p:cNvPr>
          <p:cNvSpPr>
            <a:spLocks noGrp="1"/>
          </p:cNvSpPr>
          <p:nvPr>
            <p:ph idx="1"/>
          </p:nvPr>
        </p:nvSpPr>
        <p:spPr/>
        <p:txBody>
          <a:bodyPr/>
          <a:lstStyle/>
          <a:p>
            <a:pPr>
              <a:lnSpc>
                <a:spcPct val="150000"/>
              </a:lnSpc>
            </a:pPr>
            <a:r>
              <a:rPr lang="en-US" dirty="0"/>
              <a:t>Review Topics Covered So Far and Some Key Terms</a:t>
            </a:r>
          </a:p>
          <a:p>
            <a:pPr>
              <a:lnSpc>
                <a:spcPct val="150000"/>
              </a:lnSpc>
            </a:pPr>
            <a:r>
              <a:rPr lang="en-US" dirty="0"/>
              <a:t>Inferential Statistics Practice</a:t>
            </a:r>
          </a:p>
          <a:p>
            <a:pPr>
              <a:lnSpc>
                <a:spcPct val="150000"/>
              </a:lnSpc>
            </a:pPr>
            <a:r>
              <a:rPr lang="en-US" dirty="0"/>
              <a:t>Questions on PS1</a:t>
            </a:r>
          </a:p>
          <a:p>
            <a:pPr>
              <a:lnSpc>
                <a:spcPct val="150000"/>
              </a:lnSpc>
            </a:pPr>
            <a:r>
              <a:rPr lang="en-US" dirty="0"/>
              <a:t>Upcoming Events</a:t>
            </a:r>
          </a:p>
        </p:txBody>
      </p:sp>
    </p:spTree>
    <p:extLst>
      <p:ext uri="{BB962C8B-B14F-4D97-AF65-F5344CB8AC3E}">
        <p14:creationId xmlns:p14="http://schemas.microsoft.com/office/powerpoint/2010/main" val="411393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869D-4EA8-033C-DAFB-D01250C57F8B}"/>
              </a:ext>
            </a:extLst>
          </p:cNvPr>
          <p:cNvSpPr>
            <a:spLocks noGrp="1"/>
          </p:cNvSpPr>
          <p:nvPr>
            <p:ph type="title"/>
          </p:nvPr>
        </p:nvSpPr>
        <p:spPr/>
        <p:txBody>
          <a:bodyPr/>
          <a:lstStyle/>
          <a:p>
            <a:r>
              <a:rPr lang="en-US" dirty="0"/>
              <a:t>Practice Example – </a:t>
            </a:r>
            <a:br>
              <a:rPr lang="en-US" dirty="0"/>
            </a:br>
            <a:r>
              <a:rPr lang="en-US" dirty="0"/>
              <a:t>Test for Comparing Two Groups </a:t>
            </a:r>
          </a:p>
        </p:txBody>
      </p:sp>
      <p:sp>
        <p:nvSpPr>
          <p:cNvPr id="7" name="Content Placeholder 6">
            <a:extLst>
              <a:ext uri="{FF2B5EF4-FFF2-40B4-BE49-F238E27FC236}">
                <a16:creationId xmlns:a16="http://schemas.microsoft.com/office/drawing/2014/main" id="{570E77C3-9930-9897-1CD2-49C4AE3778DC}"/>
              </a:ext>
            </a:extLst>
          </p:cNvPr>
          <p:cNvSpPr>
            <a:spLocks noGrp="1"/>
          </p:cNvSpPr>
          <p:nvPr>
            <p:ph idx="1"/>
          </p:nvPr>
        </p:nvSpPr>
        <p:spPr/>
        <p:txBody>
          <a:bodyPr/>
          <a:lstStyle/>
          <a:p>
            <a:r>
              <a:rPr lang="en-US" dirty="0"/>
              <a:t>Remember - We randomly sampled 100 adults in urban areas and calculated a sample average of 10 years of education and a standard deviation of 2.5 years.</a:t>
            </a:r>
          </a:p>
          <a:p>
            <a:r>
              <a:rPr lang="en-US" dirty="0"/>
              <a:t>Now we random sample 200 adults in rural areas and calculated a sample average of 9.5 years of education and a standard deviation of 2.5 years.</a:t>
            </a:r>
          </a:p>
          <a:p>
            <a:endParaRPr lang="en-US" dirty="0"/>
          </a:p>
          <a:p>
            <a:pPr marL="0" indent="0">
              <a:buNone/>
            </a:pPr>
            <a:r>
              <a:rPr lang="en-US" b="1" dirty="0"/>
              <a:t>Is there a statistically significant difference between the average years of education adults have in urban areas and rural areas at the 95% confidence level?</a:t>
            </a:r>
          </a:p>
          <a:p>
            <a:pPr marL="0" indent="0">
              <a:buNone/>
            </a:pPr>
            <a:endParaRPr lang="en-US" dirty="0"/>
          </a:p>
        </p:txBody>
      </p:sp>
    </p:spTree>
    <p:extLst>
      <p:ext uri="{BB962C8B-B14F-4D97-AF65-F5344CB8AC3E}">
        <p14:creationId xmlns:p14="http://schemas.microsoft.com/office/powerpoint/2010/main" val="4273047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7BB7-DAC4-D007-A08D-CC7295681040}"/>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AD3052D9-9903-8E2F-F1E9-92A457672D83}"/>
              </a:ext>
            </a:extLst>
          </p:cNvPr>
          <p:cNvSpPr>
            <a:spLocks noGrp="1"/>
          </p:cNvSpPr>
          <p:nvPr>
            <p:ph idx="1"/>
          </p:nvPr>
        </p:nvSpPr>
        <p:spPr>
          <a:xfrm>
            <a:off x="838200" y="1330036"/>
            <a:ext cx="10515600" cy="4846927"/>
          </a:xfrm>
        </p:spPr>
        <p:txBody>
          <a:bodyPr>
            <a:normAutofit fontScale="85000" lnSpcReduction="20000"/>
          </a:bodyPr>
          <a:lstStyle/>
          <a:p>
            <a:pPr marL="0" indent="0">
              <a:buNone/>
            </a:pPr>
            <a:r>
              <a:rPr lang="en-US" dirty="0" err="1"/>
              <a:t>H_o</a:t>
            </a:r>
            <a:r>
              <a:rPr lang="en-US" dirty="0"/>
              <a:t>: </a:t>
            </a:r>
            <a:r>
              <a:rPr lang="en-US" dirty="0" err="1"/>
              <a:t>mean_u</a:t>
            </a:r>
            <a:r>
              <a:rPr lang="en-US" dirty="0"/>
              <a:t> = </a:t>
            </a:r>
            <a:r>
              <a:rPr lang="en-US" dirty="0" err="1"/>
              <a:t>mean_r</a:t>
            </a:r>
            <a:r>
              <a:rPr lang="en-US" dirty="0"/>
              <a:t> </a:t>
            </a:r>
          </a:p>
          <a:p>
            <a:pPr marL="0" indent="0">
              <a:buNone/>
            </a:pPr>
            <a:r>
              <a:rPr lang="en-US" dirty="0" err="1"/>
              <a:t>H_a</a:t>
            </a:r>
            <a:r>
              <a:rPr lang="en-US" dirty="0"/>
              <a:t>: </a:t>
            </a:r>
            <a:r>
              <a:rPr lang="en-US" dirty="0" err="1"/>
              <a:t>mean_u</a:t>
            </a:r>
            <a:r>
              <a:rPr lang="en-US" dirty="0"/>
              <a:t> != </a:t>
            </a:r>
            <a:r>
              <a:rPr lang="en-US" dirty="0" err="1"/>
              <a:t>mean_r</a:t>
            </a:r>
            <a:endParaRPr lang="en-US" dirty="0"/>
          </a:p>
          <a:p>
            <a:pPr marL="0" indent="0">
              <a:buNone/>
            </a:pPr>
            <a:endParaRPr lang="en-US" dirty="0"/>
          </a:p>
          <a:p>
            <a:pPr marL="0" indent="0">
              <a:buNone/>
            </a:pPr>
            <a:r>
              <a:rPr lang="en-US" dirty="0"/>
              <a:t>SE -&gt; sqrt( (2.5^2/100) + (2.5^2/200)) </a:t>
            </a:r>
          </a:p>
          <a:p>
            <a:pPr marL="0" indent="0">
              <a:buNone/>
            </a:pPr>
            <a:r>
              <a:rPr lang="en-US" dirty="0"/>
              <a:t>= sqrt(0.0625+0.03125)</a:t>
            </a:r>
          </a:p>
          <a:p>
            <a:pPr marL="0" indent="0">
              <a:buNone/>
            </a:pPr>
            <a:r>
              <a:rPr lang="en-US" dirty="0"/>
              <a:t>= sqrt(0.09375) = 0.306</a:t>
            </a:r>
          </a:p>
          <a:p>
            <a:pPr marL="0" indent="0">
              <a:buNone/>
            </a:pPr>
            <a:endParaRPr lang="en-US" dirty="0"/>
          </a:p>
          <a:p>
            <a:pPr marL="0" indent="0">
              <a:buNone/>
            </a:pPr>
            <a:r>
              <a:rPr lang="en-US" dirty="0" err="1"/>
              <a:t>T_stat</a:t>
            </a:r>
            <a:r>
              <a:rPr lang="en-US" dirty="0"/>
              <a:t> = (10 - 9.5)/0.306 = 1.633</a:t>
            </a:r>
          </a:p>
          <a:p>
            <a:pPr marL="0" indent="0">
              <a:buNone/>
            </a:pPr>
            <a:r>
              <a:rPr lang="en-US" dirty="0"/>
              <a:t>1.633 &lt; 1.96 </a:t>
            </a:r>
          </a:p>
          <a:p>
            <a:pPr marL="0" indent="0">
              <a:buNone/>
            </a:pPr>
            <a:endParaRPr lang="en-US" sz="500" dirty="0"/>
          </a:p>
          <a:p>
            <a:pPr marL="0" indent="0">
              <a:buNone/>
            </a:pPr>
            <a:r>
              <a:rPr lang="en-US" dirty="0"/>
              <a:t>Thus, there is not a statistically significant difference between the average years of education for adults in urban and rural areas. Therefore, we don’t have sufficient evidence to reject the null hypothesis that the average years of education are the same for adults in urban and rural areas.</a:t>
            </a:r>
          </a:p>
        </p:txBody>
      </p:sp>
    </p:spTree>
    <p:extLst>
      <p:ext uri="{BB962C8B-B14F-4D97-AF65-F5344CB8AC3E}">
        <p14:creationId xmlns:p14="http://schemas.microsoft.com/office/powerpoint/2010/main" val="128118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4D37-14E1-C1BA-C437-BB881B0204C6}"/>
              </a:ext>
            </a:extLst>
          </p:cNvPr>
          <p:cNvSpPr>
            <a:spLocks noGrp="1"/>
          </p:cNvSpPr>
          <p:nvPr>
            <p:ph type="title"/>
          </p:nvPr>
        </p:nvSpPr>
        <p:spPr>
          <a:xfrm>
            <a:off x="838200" y="365126"/>
            <a:ext cx="10515600" cy="863600"/>
          </a:xfrm>
        </p:spPr>
        <p:txBody>
          <a:bodyPr/>
          <a:lstStyle/>
          <a:p>
            <a:r>
              <a:rPr lang="en-US" dirty="0"/>
              <a:t>Inference and Linear Regressions</a:t>
            </a:r>
          </a:p>
        </p:txBody>
      </p:sp>
      <p:sp>
        <p:nvSpPr>
          <p:cNvPr id="3" name="Content Placeholder 2">
            <a:extLst>
              <a:ext uri="{FF2B5EF4-FFF2-40B4-BE49-F238E27FC236}">
                <a16:creationId xmlns:a16="http://schemas.microsoft.com/office/drawing/2014/main" id="{4E21989F-6CF4-2BDE-C914-D303BD5A2384}"/>
              </a:ext>
            </a:extLst>
          </p:cNvPr>
          <p:cNvSpPr>
            <a:spLocks noGrp="1"/>
          </p:cNvSpPr>
          <p:nvPr>
            <p:ph idx="1"/>
          </p:nvPr>
        </p:nvSpPr>
        <p:spPr>
          <a:xfrm>
            <a:off x="838200" y="1228726"/>
            <a:ext cx="10515600" cy="4948237"/>
          </a:xfrm>
        </p:spPr>
        <p:txBody>
          <a:bodyPr/>
          <a:lstStyle/>
          <a:p>
            <a:pPr marL="0" indent="0">
              <a:buNone/>
            </a:pPr>
            <a:r>
              <a:rPr lang="en-US" dirty="0"/>
              <a:t>If we are using a sample of y and x to estimate the population intercept and slope coefficients in the population, we need to quantify our uncertainty related to B_0 and B_1 the same way we did for the mean.</a:t>
            </a:r>
          </a:p>
        </p:txBody>
      </p:sp>
      <p:pic>
        <p:nvPicPr>
          <p:cNvPr id="5" name="Picture 4">
            <a:extLst>
              <a:ext uri="{FF2B5EF4-FFF2-40B4-BE49-F238E27FC236}">
                <a16:creationId xmlns:a16="http://schemas.microsoft.com/office/drawing/2014/main" id="{71941EEE-6604-219F-D2CC-A57C0249E5CB}"/>
              </a:ext>
            </a:extLst>
          </p:cNvPr>
          <p:cNvPicPr>
            <a:picLocks noChangeAspect="1"/>
          </p:cNvPicPr>
          <p:nvPr/>
        </p:nvPicPr>
        <p:blipFill rotWithShape="1">
          <a:blip r:embed="rId2"/>
          <a:srcRect l="39032" t="36470" r="4167" b="18824"/>
          <a:stretch/>
        </p:blipFill>
        <p:spPr>
          <a:xfrm>
            <a:off x="838200" y="2687636"/>
            <a:ext cx="7735652" cy="3805238"/>
          </a:xfrm>
          <a:prstGeom prst="rect">
            <a:avLst/>
          </a:prstGeom>
        </p:spPr>
      </p:pic>
    </p:spTree>
    <p:extLst>
      <p:ext uri="{BB962C8B-B14F-4D97-AF65-F5344CB8AC3E}">
        <p14:creationId xmlns:p14="http://schemas.microsoft.com/office/powerpoint/2010/main" val="40922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A31D98-3714-BF58-0A02-2DC9A6F8002A}"/>
              </a:ext>
            </a:extLst>
          </p:cNvPr>
          <p:cNvPicPr>
            <a:picLocks noGrp="1" noChangeAspect="1"/>
          </p:cNvPicPr>
          <p:nvPr>
            <p:ph idx="1"/>
          </p:nvPr>
        </p:nvPicPr>
        <p:blipFill rotWithShape="1">
          <a:blip r:embed="rId2"/>
          <a:srcRect l="42885" t="45384" r="4260" b="24152"/>
          <a:stretch/>
        </p:blipFill>
        <p:spPr>
          <a:xfrm>
            <a:off x="588416" y="763276"/>
            <a:ext cx="10771412" cy="3880162"/>
          </a:xfrm>
        </p:spPr>
      </p:pic>
    </p:spTree>
    <p:extLst>
      <p:ext uri="{BB962C8B-B14F-4D97-AF65-F5344CB8AC3E}">
        <p14:creationId xmlns:p14="http://schemas.microsoft.com/office/powerpoint/2010/main" val="160756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C6FB-1D0C-DF18-9FD1-AD63A2F78C22}"/>
              </a:ext>
            </a:extLst>
          </p:cNvPr>
          <p:cNvSpPr>
            <a:spLocks noGrp="1"/>
          </p:cNvSpPr>
          <p:nvPr>
            <p:ph type="title"/>
          </p:nvPr>
        </p:nvSpPr>
        <p:spPr/>
        <p:txBody>
          <a:bodyPr/>
          <a:lstStyle/>
          <a:p>
            <a:r>
              <a:rPr lang="en-US" dirty="0"/>
              <a:t>Problem Set Questions?</a:t>
            </a:r>
          </a:p>
        </p:txBody>
      </p:sp>
    </p:spTree>
    <p:extLst>
      <p:ext uri="{BB962C8B-B14F-4D97-AF65-F5344CB8AC3E}">
        <p14:creationId xmlns:p14="http://schemas.microsoft.com/office/powerpoint/2010/main" val="964261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2293-FA3F-F339-3778-F11200BBD4A2}"/>
              </a:ext>
            </a:extLst>
          </p:cNvPr>
          <p:cNvSpPr>
            <a:spLocks noGrp="1"/>
          </p:cNvSpPr>
          <p:nvPr>
            <p:ph type="title"/>
          </p:nvPr>
        </p:nvSpPr>
        <p:spPr/>
        <p:txBody>
          <a:bodyPr/>
          <a:lstStyle/>
          <a:p>
            <a:r>
              <a:rPr lang="en-US" dirty="0"/>
              <a:t>Upcoming Events</a:t>
            </a:r>
          </a:p>
        </p:txBody>
      </p:sp>
      <p:sp>
        <p:nvSpPr>
          <p:cNvPr id="3" name="Content Placeholder 2">
            <a:extLst>
              <a:ext uri="{FF2B5EF4-FFF2-40B4-BE49-F238E27FC236}">
                <a16:creationId xmlns:a16="http://schemas.microsoft.com/office/drawing/2014/main" id="{D5EEFFE0-E66A-8E70-03C5-747F683C57A2}"/>
              </a:ext>
            </a:extLst>
          </p:cNvPr>
          <p:cNvSpPr>
            <a:spLocks noGrp="1"/>
          </p:cNvSpPr>
          <p:nvPr>
            <p:ph idx="1"/>
          </p:nvPr>
        </p:nvSpPr>
        <p:spPr>
          <a:xfrm>
            <a:off x="838200" y="1825625"/>
            <a:ext cx="10515600" cy="3917950"/>
          </a:xfrm>
        </p:spPr>
        <p:txBody>
          <a:bodyPr>
            <a:normAutofit lnSpcReduction="10000"/>
          </a:bodyPr>
          <a:lstStyle/>
          <a:p>
            <a:r>
              <a:rPr lang="en-US" dirty="0">
                <a:solidFill>
                  <a:srgbClr val="595959"/>
                </a:solidFill>
                <a:effectLst/>
                <a:latin typeface="Helvetica" pitchFamily="2" charset="0"/>
              </a:rPr>
              <a:t>Feb 1 - Help session for PS1 due Feb 5</a:t>
            </a:r>
          </a:p>
          <a:p>
            <a:r>
              <a:rPr lang="en-US" dirty="0">
                <a:solidFill>
                  <a:srgbClr val="595959"/>
                </a:solidFill>
                <a:effectLst/>
                <a:latin typeface="Helvetica" pitchFamily="2" charset="0"/>
              </a:rPr>
              <a:t>Feb 15 - Help session for PS2 due Feb 19</a:t>
            </a:r>
          </a:p>
          <a:p>
            <a:r>
              <a:rPr lang="en-US" dirty="0">
                <a:solidFill>
                  <a:srgbClr val="595959"/>
                </a:solidFill>
                <a:effectLst/>
                <a:latin typeface="Helvetica" pitchFamily="2" charset="0"/>
              </a:rPr>
              <a:t>(?) Feb 22 - Help session for PS 3 due Mar 4</a:t>
            </a:r>
          </a:p>
          <a:p>
            <a:r>
              <a:rPr lang="en-US" dirty="0">
                <a:solidFill>
                  <a:srgbClr val="595959"/>
                </a:solidFill>
                <a:effectLst/>
                <a:latin typeface="Helvetica" pitchFamily="2" charset="0"/>
              </a:rPr>
              <a:t>(?) Feb 29 - Review for Mid-Term on March 4</a:t>
            </a:r>
          </a:p>
          <a:p>
            <a:r>
              <a:rPr lang="en-US" dirty="0">
                <a:solidFill>
                  <a:srgbClr val="595959"/>
                </a:solidFill>
                <a:effectLst/>
                <a:latin typeface="Helvetica" pitchFamily="2" charset="0"/>
              </a:rPr>
              <a:t>? Session to Review Mid-Term Answers</a:t>
            </a:r>
          </a:p>
          <a:p>
            <a:r>
              <a:rPr lang="en-US" dirty="0">
                <a:solidFill>
                  <a:srgbClr val="595959"/>
                </a:solidFill>
                <a:effectLst/>
                <a:latin typeface="Helvetica" pitchFamily="2" charset="0"/>
              </a:rPr>
              <a:t>Mar 28 - Help session for PS4 due Apr 1</a:t>
            </a:r>
          </a:p>
          <a:p>
            <a:r>
              <a:rPr lang="en-US" dirty="0">
                <a:solidFill>
                  <a:srgbClr val="595959"/>
                </a:solidFill>
                <a:effectLst/>
                <a:latin typeface="Helvetica" pitchFamily="2" charset="0"/>
              </a:rPr>
              <a:t>(?) Apr 11 - Help session for PS 4 due Apr 15</a:t>
            </a:r>
          </a:p>
          <a:p>
            <a:r>
              <a:rPr lang="en-US" dirty="0">
                <a:solidFill>
                  <a:srgbClr val="595959"/>
                </a:solidFill>
                <a:effectLst/>
                <a:latin typeface="Helvetica" pitchFamily="2" charset="0"/>
              </a:rPr>
              <a:t>(?) Apr 18 - Final Project support</a:t>
            </a:r>
          </a:p>
        </p:txBody>
      </p:sp>
    </p:spTree>
    <p:extLst>
      <p:ext uri="{BB962C8B-B14F-4D97-AF65-F5344CB8AC3E}">
        <p14:creationId xmlns:p14="http://schemas.microsoft.com/office/powerpoint/2010/main" val="93516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92A1-4ADC-1BA9-5493-75B82D20D3C3}"/>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816D7395-96EB-257E-DFF2-E40D04E94D18}"/>
              </a:ext>
            </a:extLst>
          </p:cNvPr>
          <p:cNvSpPr>
            <a:spLocks noGrp="1"/>
          </p:cNvSpPr>
          <p:nvPr>
            <p:ph idx="1"/>
          </p:nvPr>
        </p:nvSpPr>
        <p:spPr/>
        <p:txBody>
          <a:bodyPr>
            <a:normAutofit fontScale="92500" lnSpcReduction="20000"/>
          </a:bodyPr>
          <a:lstStyle/>
          <a:p>
            <a:r>
              <a:rPr lang="en-US" dirty="0"/>
              <a:t>Felipe (email for appt)</a:t>
            </a:r>
          </a:p>
          <a:p>
            <a:pPr lvl="1"/>
            <a:r>
              <a:rPr lang="en-US" dirty="0"/>
              <a:t>Office: Payne Hall 106C</a:t>
            </a:r>
          </a:p>
          <a:p>
            <a:pPr lvl="1"/>
            <a:r>
              <a:rPr lang="en-US" dirty="0"/>
              <a:t>Time: Mondays, 2:00-4:00pm</a:t>
            </a:r>
          </a:p>
          <a:p>
            <a:r>
              <a:rPr lang="en-US" dirty="0"/>
              <a:t>Kathryn</a:t>
            </a:r>
          </a:p>
          <a:p>
            <a:pPr lvl="1"/>
            <a:r>
              <a:rPr lang="en-US" dirty="0"/>
              <a:t>Office: Payne Hall 011A</a:t>
            </a:r>
          </a:p>
          <a:p>
            <a:pPr lvl="1"/>
            <a:r>
              <a:rPr lang="en-US" dirty="0"/>
              <a:t>Time: Tuesdays, 1:00-3:00pm</a:t>
            </a:r>
          </a:p>
          <a:p>
            <a:r>
              <a:rPr lang="en-US" dirty="0"/>
              <a:t>Sean (schedule appt)</a:t>
            </a:r>
          </a:p>
          <a:p>
            <a:pPr lvl="1"/>
            <a:r>
              <a:rPr lang="en-US" dirty="0"/>
              <a:t>Office: Payne Hall 205C</a:t>
            </a:r>
          </a:p>
          <a:p>
            <a:pPr lvl="1"/>
            <a:r>
              <a:rPr lang="en-US" dirty="0"/>
              <a:t>Time: Wednesdays, 9:00-11:00am</a:t>
            </a:r>
          </a:p>
          <a:p>
            <a:r>
              <a:rPr lang="en-US" dirty="0"/>
              <a:t>Sara</a:t>
            </a:r>
          </a:p>
          <a:p>
            <a:pPr lvl="1"/>
            <a:r>
              <a:rPr lang="en-US" dirty="0"/>
              <a:t>Office: Payne Hall 107</a:t>
            </a:r>
          </a:p>
          <a:p>
            <a:pPr lvl="1"/>
            <a:r>
              <a:rPr lang="en-US" dirty="0"/>
              <a:t>Time: Thursdays, 3:00-5:00pm </a:t>
            </a:r>
          </a:p>
        </p:txBody>
      </p:sp>
    </p:spTree>
    <p:extLst>
      <p:ext uri="{BB962C8B-B14F-4D97-AF65-F5344CB8AC3E}">
        <p14:creationId xmlns:p14="http://schemas.microsoft.com/office/powerpoint/2010/main" val="1487761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7047-0633-9F2D-4FD1-609E8CED7169}"/>
              </a:ext>
            </a:extLst>
          </p:cNvPr>
          <p:cNvSpPr>
            <a:spLocks noGrp="1"/>
          </p:cNvSpPr>
          <p:nvPr>
            <p:ph type="title"/>
          </p:nvPr>
        </p:nvSpPr>
        <p:spPr/>
        <p:txBody>
          <a:bodyPr/>
          <a:lstStyle/>
          <a:p>
            <a:r>
              <a:rPr lang="en-US" dirty="0"/>
              <a:t>Topics Covered So Far</a:t>
            </a:r>
          </a:p>
        </p:txBody>
      </p:sp>
      <p:sp>
        <p:nvSpPr>
          <p:cNvPr id="3" name="Content Placeholder 2">
            <a:extLst>
              <a:ext uri="{FF2B5EF4-FFF2-40B4-BE49-F238E27FC236}">
                <a16:creationId xmlns:a16="http://schemas.microsoft.com/office/drawing/2014/main" id="{CF884D12-0E7D-0EE3-90B9-647A1067DFE2}"/>
              </a:ext>
            </a:extLst>
          </p:cNvPr>
          <p:cNvSpPr>
            <a:spLocks noGrp="1"/>
          </p:cNvSpPr>
          <p:nvPr>
            <p:ph idx="1"/>
          </p:nvPr>
        </p:nvSpPr>
        <p:spPr/>
        <p:txBody>
          <a:bodyPr/>
          <a:lstStyle/>
          <a:p>
            <a:pPr>
              <a:lnSpc>
                <a:spcPct val="150000"/>
              </a:lnSpc>
            </a:pPr>
            <a:r>
              <a:rPr lang="en-US" dirty="0"/>
              <a:t>Research Design</a:t>
            </a:r>
            <a:endParaRPr lang="en-US" sz="500" dirty="0"/>
          </a:p>
          <a:p>
            <a:pPr>
              <a:lnSpc>
                <a:spcPct val="150000"/>
              </a:lnSpc>
            </a:pPr>
            <a:r>
              <a:rPr lang="en-US" dirty="0"/>
              <a:t>Descriptive &amp; Inferential Statistics</a:t>
            </a:r>
          </a:p>
          <a:p>
            <a:pPr>
              <a:lnSpc>
                <a:spcPct val="150000"/>
              </a:lnSpc>
            </a:pPr>
            <a:r>
              <a:rPr lang="en-US" dirty="0"/>
              <a:t>Linear Regression</a:t>
            </a:r>
          </a:p>
        </p:txBody>
      </p:sp>
    </p:spTree>
    <p:extLst>
      <p:ext uri="{BB962C8B-B14F-4D97-AF65-F5344CB8AC3E}">
        <p14:creationId xmlns:p14="http://schemas.microsoft.com/office/powerpoint/2010/main" val="78415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C6FB-1D0C-DF18-9FD1-AD63A2F78C22}"/>
              </a:ext>
            </a:extLst>
          </p:cNvPr>
          <p:cNvSpPr>
            <a:spLocks noGrp="1"/>
          </p:cNvSpPr>
          <p:nvPr>
            <p:ph type="title"/>
          </p:nvPr>
        </p:nvSpPr>
        <p:spPr/>
        <p:txBody>
          <a:bodyPr/>
          <a:lstStyle/>
          <a:p>
            <a:r>
              <a:rPr lang="en-US" dirty="0"/>
              <a:t>Course Content Questions?</a:t>
            </a:r>
          </a:p>
        </p:txBody>
      </p:sp>
    </p:spTree>
    <p:extLst>
      <p:ext uri="{BB962C8B-B14F-4D97-AF65-F5344CB8AC3E}">
        <p14:creationId xmlns:p14="http://schemas.microsoft.com/office/powerpoint/2010/main" val="235702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EA3F-3BD4-B836-44CE-0D63AB03E6EC}"/>
              </a:ext>
            </a:extLst>
          </p:cNvPr>
          <p:cNvSpPr>
            <a:spLocks noGrp="1"/>
          </p:cNvSpPr>
          <p:nvPr>
            <p:ph type="title"/>
          </p:nvPr>
        </p:nvSpPr>
        <p:spPr/>
        <p:txBody>
          <a:bodyPr/>
          <a:lstStyle/>
          <a:p>
            <a:r>
              <a:rPr lang="en-US" dirty="0"/>
              <a:t>Research Design</a:t>
            </a:r>
          </a:p>
        </p:txBody>
      </p:sp>
      <p:sp>
        <p:nvSpPr>
          <p:cNvPr id="3" name="Content Placeholder 2">
            <a:extLst>
              <a:ext uri="{FF2B5EF4-FFF2-40B4-BE49-F238E27FC236}">
                <a16:creationId xmlns:a16="http://schemas.microsoft.com/office/drawing/2014/main" id="{CF6C5B45-C0CD-39E3-5383-A46FD91BFD9F}"/>
              </a:ext>
            </a:extLst>
          </p:cNvPr>
          <p:cNvSpPr>
            <a:spLocks noGrp="1"/>
          </p:cNvSpPr>
          <p:nvPr>
            <p:ph idx="1"/>
          </p:nvPr>
        </p:nvSpPr>
        <p:spPr>
          <a:xfrm>
            <a:off x="838200" y="1487424"/>
            <a:ext cx="10515600" cy="4689539"/>
          </a:xfrm>
        </p:spPr>
        <p:txBody>
          <a:bodyPr>
            <a:normAutofit/>
          </a:bodyPr>
          <a:lstStyle/>
          <a:p>
            <a:pPr marL="0" indent="0">
              <a:buNone/>
            </a:pPr>
            <a:r>
              <a:rPr lang="en-US" sz="3000" dirty="0"/>
              <a:t>Key Terms: Causality &amp; Counterfactual</a:t>
            </a:r>
          </a:p>
          <a:p>
            <a:pPr marL="0" indent="0">
              <a:buNone/>
            </a:pPr>
            <a:endParaRPr lang="en-US" sz="3000" dirty="0"/>
          </a:p>
          <a:p>
            <a:pPr marL="0" indent="0">
              <a:buNone/>
            </a:pPr>
            <a:r>
              <a:rPr lang="en-US" sz="3000" dirty="0"/>
              <a:t>Examples - </a:t>
            </a:r>
          </a:p>
          <a:p>
            <a:pPr marL="0" indent="0">
              <a:buNone/>
            </a:pPr>
            <a:endParaRPr lang="en-US" sz="500" dirty="0"/>
          </a:p>
          <a:p>
            <a:pPr marL="514350" indent="-514350">
              <a:buAutoNum type="arabicPeriod"/>
            </a:pPr>
            <a:r>
              <a:rPr lang="en-US" sz="3000" dirty="0"/>
              <a:t>Researchers compared the percent of students who attend college in high schools with college counselors and those without college counselors. They find that schools with college counselors have higher college-going rates. </a:t>
            </a:r>
          </a:p>
          <a:p>
            <a:pPr marL="0" indent="0">
              <a:buNone/>
            </a:pPr>
            <a:r>
              <a:rPr lang="en-US" sz="3000" b="1" dirty="0"/>
              <a:t>Can we say that college counselors </a:t>
            </a:r>
            <a:r>
              <a:rPr lang="en-US" sz="3000" b="1" u="sng" dirty="0"/>
              <a:t>caused</a:t>
            </a:r>
            <a:r>
              <a:rPr lang="en-US" sz="3000" b="1" dirty="0"/>
              <a:t> an increase in college attendance? Why or why not?</a:t>
            </a:r>
          </a:p>
        </p:txBody>
      </p:sp>
    </p:spTree>
    <p:extLst>
      <p:ext uri="{BB962C8B-B14F-4D97-AF65-F5344CB8AC3E}">
        <p14:creationId xmlns:p14="http://schemas.microsoft.com/office/powerpoint/2010/main" val="49935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319C-0398-E926-C4A6-F4C2E85A7F66}"/>
              </a:ext>
            </a:extLst>
          </p:cNvPr>
          <p:cNvSpPr>
            <a:spLocks noGrp="1"/>
          </p:cNvSpPr>
          <p:nvPr>
            <p:ph type="title"/>
          </p:nvPr>
        </p:nvSpPr>
        <p:spPr/>
        <p:txBody>
          <a:bodyPr/>
          <a:lstStyle/>
          <a:p>
            <a:r>
              <a:rPr lang="en-US" dirty="0"/>
              <a:t>Research Design</a:t>
            </a:r>
          </a:p>
        </p:txBody>
      </p:sp>
      <p:sp>
        <p:nvSpPr>
          <p:cNvPr id="3" name="Content Placeholder 2">
            <a:extLst>
              <a:ext uri="{FF2B5EF4-FFF2-40B4-BE49-F238E27FC236}">
                <a16:creationId xmlns:a16="http://schemas.microsoft.com/office/drawing/2014/main" id="{4DA01011-7F8C-89DE-4BBB-D11CF970AC88}"/>
              </a:ext>
            </a:extLst>
          </p:cNvPr>
          <p:cNvSpPr>
            <a:spLocks noGrp="1"/>
          </p:cNvSpPr>
          <p:nvPr>
            <p:ph idx="1"/>
          </p:nvPr>
        </p:nvSpPr>
        <p:spPr/>
        <p:txBody>
          <a:bodyPr/>
          <a:lstStyle/>
          <a:p>
            <a:pPr marL="0" indent="0">
              <a:buNone/>
            </a:pPr>
            <a:r>
              <a:rPr lang="en-US" sz="3000" dirty="0"/>
              <a:t>2. Students were randomly assigned to receive tutoring 1-to-1 or in small groups. We found that more students who received tutoring 1-to-1 met grade-level reading standards than those who received tutoring in small groups. </a:t>
            </a:r>
          </a:p>
          <a:p>
            <a:pPr marL="0" indent="0">
              <a:buNone/>
            </a:pPr>
            <a:r>
              <a:rPr lang="en-US" sz="3000" b="1" dirty="0"/>
              <a:t>Can we say that 1-to-1 tutoring </a:t>
            </a:r>
            <a:r>
              <a:rPr lang="en-US" sz="3000" b="1" u="sng" dirty="0"/>
              <a:t>caused </a:t>
            </a:r>
            <a:r>
              <a:rPr lang="en-US" sz="3000" b="1" dirty="0"/>
              <a:t>more improvement in reading than small group tutoring? Why or why not?</a:t>
            </a:r>
          </a:p>
          <a:p>
            <a:endParaRPr lang="en-US" dirty="0"/>
          </a:p>
        </p:txBody>
      </p:sp>
    </p:spTree>
    <p:extLst>
      <p:ext uri="{BB962C8B-B14F-4D97-AF65-F5344CB8AC3E}">
        <p14:creationId xmlns:p14="http://schemas.microsoft.com/office/powerpoint/2010/main" val="199930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CF08A5-FE47-33CA-EDF2-70833DF79323}"/>
              </a:ext>
            </a:extLst>
          </p:cNvPr>
          <p:cNvPicPr>
            <a:picLocks noGrp="1" noChangeAspect="1"/>
          </p:cNvPicPr>
          <p:nvPr>
            <p:ph idx="1"/>
          </p:nvPr>
        </p:nvPicPr>
        <p:blipFill rotWithShape="1">
          <a:blip r:embed="rId2"/>
          <a:srcRect l="35641" t="26411" r="5345" b="1860"/>
          <a:stretch/>
        </p:blipFill>
        <p:spPr>
          <a:xfrm>
            <a:off x="2062697" y="255397"/>
            <a:ext cx="8066605" cy="6127750"/>
          </a:xfrm>
        </p:spPr>
      </p:pic>
    </p:spTree>
    <p:extLst>
      <p:ext uri="{BB962C8B-B14F-4D97-AF65-F5344CB8AC3E}">
        <p14:creationId xmlns:p14="http://schemas.microsoft.com/office/powerpoint/2010/main" val="82721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0FE907-0732-8371-FDC6-32D7170AA01A}"/>
              </a:ext>
            </a:extLst>
          </p:cNvPr>
          <p:cNvPicPr>
            <a:picLocks noGrp="1" noChangeAspect="1"/>
          </p:cNvPicPr>
          <p:nvPr>
            <p:ph idx="1"/>
          </p:nvPr>
        </p:nvPicPr>
        <p:blipFill rotWithShape="1">
          <a:blip r:embed="rId2"/>
          <a:srcRect l="34765" t="25850" r="5695" b="2981"/>
          <a:stretch/>
        </p:blipFill>
        <p:spPr>
          <a:xfrm>
            <a:off x="1993392" y="364109"/>
            <a:ext cx="8205216" cy="6129781"/>
          </a:xfrm>
        </p:spPr>
      </p:pic>
    </p:spTree>
    <p:extLst>
      <p:ext uri="{BB962C8B-B14F-4D97-AF65-F5344CB8AC3E}">
        <p14:creationId xmlns:p14="http://schemas.microsoft.com/office/powerpoint/2010/main" val="151664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EFB8-714F-D470-DBB8-C28151556490}"/>
              </a:ext>
            </a:extLst>
          </p:cNvPr>
          <p:cNvSpPr>
            <a:spLocks noGrp="1"/>
          </p:cNvSpPr>
          <p:nvPr>
            <p:ph type="title"/>
          </p:nvPr>
        </p:nvSpPr>
        <p:spPr/>
        <p:txBody>
          <a:bodyPr/>
          <a:lstStyle/>
          <a:p>
            <a:r>
              <a:rPr lang="en-US" dirty="0"/>
              <a:t>Inferential Statistics</a:t>
            </a:r>
          </a:p>
        </p:txBody>
      </p:sp>
      <p:sp>
        <p:nvSpPr>
          <p:cNvPr id="3" name="Content Placeholder 2">
            <a:extLst>
              <a:ext uri="{FF2B5EF4-FFF2-40B4-BE49-F238E27FC236}">
                <a16:creationId xmlns:a16="http://schemas.microsoft.com/office/drawing/2014/main" id="{121A3585-94F2-2AF8-D37A-6D51A966ED70}"/>
              </a:ext>
            </a:extLst>
          </p:cNvPr>
          <p:cNvSpPr>
            <a:spLocks noGrp="1"/>
          </p:cNvSpPr>
          <p:nvPr>
            <p:ph idx="1"/>
          </p:nvPr>
        </p:nvSpPr>
        <p:spPr>
          <a:xfrm>
            <a:off x="838200" y="1511808"/>
            <a:ext cx="10515600" cy="4665155"/>
          </a:xfrm>
        </p:spPr>
        <p:txBody>
          <a:bodyPr/>
          <a:lstStyle/>
          <a:p>
            <a:r>
              <a:rPr lang="en-US" dirty="0"/>
              <a:t>Population -&gt; Parameter </a:t>
            </a:r>
          </a:p>
          <a:p>
            <a:r>
              <a:rPr lang="en-US" dirty="0"/>
              <a:t>Sample -&gt; Statistic</a:t>
            </a:r>
          </a:p>
          <a:p>
            <a:endParaRPr lang="en-US" dirty="0"/>
          </a:p>
          <a:p>
            <a:r>
              <a:rPr lang="en-US" dirty="0"/>
              <a:t>What does it mean that a statistic (like the sample average) is a random variable? </a:t>
            </a:r>
          </a:p>
        </p:txBody>
      </p:sp>
    </p:spTree>
    <p:extLst>
      <p:ext uri="{BB962C8B-B14F-4D97-AF65-F5344CB8AC3E}">
        <p14:creationId xmlns:p14="http://schemas.microsoft.com/office/powerpoint/2010/main" val="3859589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753</Words>
  <Application>Microsoft Office PowerPoint</Application>
  <PresentationFormat>Widescreen</PresentationFormat>
  <Paragraphs>84</Paragraphs>
  <Slides>26</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Helvetica</vt:lpstr>
      <vt:lpstr>Office Theme</vt:lpstr>
      <vt:lpstr>TA Session</vt:lpstr>
      <vt:lpstr>Agenda</vt:lpstr>
      <vt:lpstr>Topics Covered So Far</vt:lpstr>
      <vt:lpstr>Course Content Questions?</vt:lpstr>
      <vt:lpstr>Research Design</vt:lpstr>
      <vt:lpstr>Research Design</vt:lpstr>
      <vt:lpstr>PowerPoint Presentation</vt:lpstr>
      <vt:lpstr>PowerPoint Presentation</vt:lpstr>
      <vt:lpstr>Inferential Statistics</vt:lpstr>
      <vt:lpstr>Sampling Distribution of the Mean (Average)</vt:lpstr>
      <vt:lpstr>PowerPoint Presentation</vt:lpstr>
      <vt:lpstr>PowerPoint Presentation</vt:lpstr>
      <vt:lpstr>Practice Example – Confidence Intervals</vt:lpstr>
      <vt:lpstr>Answer</vt:lpstr>
      <vt:lpstr>PowerPoint Presentation</vt:lpstr>
      <vt:lpstr>PowerPoint Presentation</vt:lpstr>
      <vt:lpstr>PowerPoint Presentation</vt:lpstr>
      <vt:lpstr>PowerPoint Presentation</vt:lpstr>
      <vt:lpstr>PowerPoint Presentation</vt:lpstr>
      <vt:lpstr>Practice Example –  Test for Comparing Two Groups </vt:lpstr>
      <vt:lpstr>Answer</vt:lpstr>
      <vt:lpstr>Inference and Linear Regressions</vt:lpstr>
      <vt:lpstr>PowerPoint Presentation</vt:lpstr>
      <vt:lpstr>Problem Set Questions?</vt:lpstr>
      <vt:lpstr>Upcoming Events</vt:lpstr>
      <vt:lpstr>Office Hours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 Session</dc:title>
  <dc:creator>Sara White</dc:creator>
  <cp:lastModifiedBy>Enriquez, Kathryn</cp:lastModifiedBy>
  <cp:revision>105</cp:revision>
  <dcterms:created xsi:type="dcterms:W3CDTF">2024-01-29T22:20:14Z</dcterms:created>
  <dcterms:modified xsi:type="dcterms:W3CDTF">2024-01-31T16:18:38Z</dcterms:modified>
</cp:coreProperties>
</file>